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299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80" d="100"/>
          <a:sy n="80" d="100"/>
        </p:scale>
        <p:origin x="78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6/1/2024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6/1/2024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6/1/2024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273" y="114300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2249424"/>
            <a:ext cx="3214307" cy="1452489"/>
          </a:xfrm>
        </p:spPr>
        <p:txBody>
          <a:bodyPr anchor="b">
            <a:normAutofit/>
          </a:bodyPr>
          <a:lstStyle/>
          <a:p>
            <a:pPr algn="ctr"/>
            <a:r>
              <a:rPr lang="en-US" sz="2700" dirty="0">
                <a:solidFill>
                  <a:schemeClr val="tx1"/>
                </a:solidFill>
              </a:rPr>
              <a:t>PIZZA STORE SALES ANALYSIS </a:t>
            </a:r>
            <a:r>
              <a:rPr lang="en-US" sz="4400" dirty="0">
                <a:solidFill>
                  <a:schemeClr val="tx1"/>
                </a:solidFill>
              </a:rPr>
              <a:t>SQL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0000"/>
                </a:solidFill>
              </a:rPr>
              <a:t>SQL Based project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Q9&gt; CALCULATE AVG NUMBERS OF PIZZA ORDERED PER DAY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AA AS (SELECT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A.date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sum(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B.quantity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AS QTY FROM orders AS AJOIN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order_details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B ON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A.order_id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B.order_idgroup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1)select avg(QTY) from AA;</a:t>
            </a:r>
            <a:endParaRPr lang="en-IN" sz="2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097280" y="1638300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097280" y="4161935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870625-1D6A-8FFE-1FA9-A1A427542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5" y="4907243"/>
            <a:ext cx="2250616" cy="1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425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Q10&gt; FIND MOST ORDERED PIZZA NAME BASED ON REVENUE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a.name, round(sum(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c.quantity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b.price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),2) as revenue from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pizza_types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a join pizzas as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bON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a.pizza_type_id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b.pizza_type_idjoin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order_details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con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b.pizza_id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c.pizza_idgroup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1order by 2 desc;</a:t>
            </a:r>
            <a:endParaRPr lang="en-IN" sz="2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097280" y="1638300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097280" y="3847610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322181-7274-5478-BEE0-A2ED0E020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525" y="4500905"/>
            <a:ext cx="2631229" cy="173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91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Q11&gt; PERCENTAGE CONTRIBUTION OF EACH PIZZA CATEGORY  TO TOTAL REVENUE 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aa as (	select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a.category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cat, round(sum(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b.price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c.quantity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),2) as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Trevenue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pizza_types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a 	Join pizzas as b 	on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a.pizza_type_id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b.pizza_type_id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join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order_details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c	on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b.pizza_id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c.pizza_id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group by 1)select cat, (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Trevenue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/(select sum(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Trevenue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from AA))*100.0 as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Total_rev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aa;</a:t>
            </a:r>
            <a:endParaRPr lang="en-IN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097280" y="1638300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097280" y="3847610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139926-E445-AF66-7E65-C681F60E8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5" y="4534259"/>
            <a:ext cx="3308110" cy="170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85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Q12&gt; ANALYZE CUMMULATIVE REVENUE GENERATED 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aa as (	SELECT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a.date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date, round(sum(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b.price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d.quantity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),2) AS revenue from orders as a 	join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order_details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d	on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a.order_id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d.order_id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join pizzas as b 	on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b.pizza_id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d.pizza_id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group by 1)select date, revenue, sum(revenue) over (partition by date order by date) as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cum_revenue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aa;</a:t>
            </a:r>
            <a:endParaRPr lang="en-IN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097280" y="1638300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097280" y="3847610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3C402E-2D56-21DE-6BDF-D1AD3723A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4" y="4543365"/>
            <a:ext cx="2562225" cy="177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457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Q13&gt; Top 3 most ordered pizza name based on revenue, for each pizza category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BB as (with AA as(	select 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a.category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a.name, round(sum(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b.price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c.quantity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),2) as revenue from 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pizza_types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a 	join pizzas as b 	on 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a.pizza_type_id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b.pizza_type_id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join 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order_details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c	on 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c.pizza_id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b.pizza_id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group by 1,2)select category, name, revenue, 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row_number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()over(partition by category order by revenue desc) as 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rankk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AA)select category, name, revenue from 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BBwhere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rankk</a:t>
            </a: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&lt;=3;</a:t>
            </a:r>
            <a:endParaRPr lang="en-IN" sz="1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097280" y="1638300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097280" y="3847610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F82CBB-B1C3-67CB-E3C4-0D19EB675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4" y="4478551"/>
            <a:ext cx="3533775" cy="180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616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 fontScale="90000"/>
          </a:bodyPr>
          <a:lstStyle/>
          <a:p>
            <a:pPr algn="ctr"/>
            <a:r>
              <a:rPr lang="en-US" u="sng" dirty="0">
                <a:solidFill>
                  <a:srgbClr val="0070C0"/>
                </a:solidFill>
              </a:rPr>
              <a:t>Q1 &gt; Total number of orders placed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</a:rPr>
              <a:t>SELECT  COUNT(</a:t>
            </a:r>
            <a:r>
              <a:rPr lang="en-IN" sz="4000" dirty="0" err="1">
                <a:solidFill>
                  <a:schemeClr val="bg1"/>
                </a:solidFill>
              </a:rPr>
              <a:t>order_id</a:t>
            </a:r>
            <a:r>
              <a:rPr lang="en-IN" sz="4000" dirty="0">
                <a:solidFill>
                  <a:schemeClr val="bg1"/>
                </a:solidFill>
              </a:rPr>
              <a:t>)FROM    orders;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181100" y="1672709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160145" y="3857089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6D6B705-3131-68AC-C161-025B7E1433A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1266781" y="4720194"/>
            <a:ext cx="3505243" cy="142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619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Q2 &gt; Total Revenue generated from store 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300" dirty="0">
                <a:solidFill>
                  <a:schemeClr val="bg1"/>
                </a:solidFill>
              </a:rPr>
              <a:t>select round(sum(</a:t>
            </a:r>
            <a:r>
              <a:rPr lang="en-US" sz="3300" dirty="0" err="1">
                <a:solidFill>
                  <a:schemeClr val="bg1"/>
                </a:solidFill>
              </a:rPr>
              <a:t>a.quantity</a:t>
            </a:r>
            <a:r>
              <a:rPr lang="en-US" sz="3300" dirty="0">
                <a:solidFill>
                  <a:schemeClr val="bg1"/>
                </a:solidFill>
              </a:rPr>
              <a:t>*</a:t>
            </a:r>
            <a:r>
              <a:rPr lang="en-US" sz="3300" dirty="0" err="1">
                <a:solidFill>
                  <a:schemeClr val="bg1"/>
                </a:solidFill>
              </a:rPr>
              <a:t>b.price</a:t>
            </a:r>
            <a:r>
              <a:rPr lang="en-US" sz="3300" dirty="0">
                <a:solidFill>
                  <a:schemeClr val="bg1"/>
                </a:solidFill>
              </a:rPr>
              <a:t>),2) as </a:t>
            </a:r>
            <a:r>
              <a:rPr lang="en-US" sz="3300" dirty="0" err="1">
                <a:solidFill>
                  <a:schemeClr val="bg1"/>
                </a:solidFill>
              </a:rPr>
              <a:t>tot_revenue</a:t>
            </a:r>
            <a:r>
              <a:rPr lang="en-US" sz="3300" dirty="0">
                <a:solidFill>
                  <a:schemeClr val="bg1"/>
                </a:solidFill>
              </a:rPr>
              <a:t> from </a:t>
            </a:r>
            <a:r>
              <a:rPr lang="en-US" sz="3300" dirty="0" err="1">
                <a:solidFill>
                  <a:schemeClr val="bg1"/>
                </a:solidFill>
              </a:rPr>
              <a:t>order_details</a:t>
            </a:r>
            <a:r>
              <a:rPr lang="en-US" sz="3300" dirty="0">
                <a:solidFill>
                  <a:schemeClr val="bg1"/>
                </a:solidFill>
              </a:rPr>
              <a:t> as a join pizzas as b on	</a:t>
            </a:r>
            <a:r>
              <a:rPr lang="en-US" sz="3300" dirty="0" err="1">
                <a:solidFill>
                  <a:schemeClr val="bg1"/>
                </a:solidFill>
              </a:rPr>
              <a:t>a.pizza_id</a:t>
            </a:r>
            <a:r>
              <a:rPr lang="en-US" sz="3300" dirty="0">
                <a:solidFill>
                  <a:schemeClr val="bg1"/>
                </a:solidFill>
              </a:rPr>
              <a:t> = </a:t>
            </a:r>
            <a:r>
              <a:rPr lang="en-US" sz="3300" dirty="0" err="1">
                <a:solidFill>
                  <a:schemeClr val="bg1"/>
                </a:solidFill>
              </a:rPr>
              <a:t>b.pizza_id</a:t>
            </a:r>
            <a:r>
              <a:rPr lang="en-US" sz="3300" dirty="0">
                <a:solidFill>
                  <a:schemeClr val="bg1"/>
                </a:solidFill>
              </a:rPr>
              <a:t>;</a:t>
            </a:r>
            <a:endParaRPr lang="en-IN" sz="33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181100" y="1672709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160145" y="3857089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69B6F4-A513-1FE0-28B6-43FDC64C3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50" y="4666743"/>
            <a:ext cx="2439356" cy="107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734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Q3&gt; Highest priced pizza 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SELECT a.name, </a:t>
            </a:r>
            <a:r>
              <a:rPr lang="en-US" sz="2800" dirty="0" err="1">
                <a:solidFill>
                  <a:schemeClr val="bg1"/>
                </a:solidFill>
              </a:rPr>
              <a:t>b.price</a:t>
            </a:r>
            <a:r>
              <a:rPr lang="en-US" sz="2800" dirty="0">
                <a:solidFill>
                  <a:schemeClr val="bg1"/>
                </a:solidFill>
              </a:rPr>
              <a:t> FROM </a:t>
            </a:r>
            <a:r>
              <a:rPr lang="en-US" sz="2800" dirty="0" err="1">
                <a:solidFill>
                  <a:schemeClr val="bg1"/>
                </a:solidFill>
              </a:rPr>
              <a:t>pizza_types</a:t>
            </a:r>
            <a:r>
              <a:rPr lang="en-US" sz="2800" dirty="0">
                <a:solidFill>
                  <a:schemeClr val="bg1"/>
                </a:solidFill>
              </a:rPr>
              <a:t> AS a        JOIN pizzas AS b         ON </a:t>
            </a:r>
            <a:r>
              <a:rPr lang="en-US" sz="2800" dirty="0" err="1">
                <a:solidFill>
                  <a:schemeClr val="bg1"/>
                </a:solidFill>
              </a:rPr>
              <a:t>a.pizza_type_id</a:t>
            </a:r>
            <a:r>
              <a:rPr lang="en-US" sz="2800" dirty="0">
                <a:solidFill>
                  <a:schemeClr val="bg1"/>
                </a:solidFill>
              </a:rPr>
              <a:t> = </a:t>
            </a:r>
            <a:r>
              <a:rPr lang="en-US" sz="2800" dirty="0" err="1">
                <a:solidFill>
                  <a:schemeClr val="bg1"/>
                </a:solidFill>
              </a:rPr>
              <a:t>b.pizza_type_id</a:t>
            </a:r>
            <a:r>
              <a:rPr lang="en-US" sz="2800" dirty="0">
                <a:solidFill>
                  <a:schemeClr val="bg1"/>
                </a:solidFill>
              </a:rPr>
              <a:t>		</a:t>
            </a:r>
          </a:p>
          <a:p>
            <a:r>
              <a:rPr lang="en-US" sz="2800" dirty="0">
                <a:solidFill>
                  <a:schemeClr val="bg1"/>
                </a:solidFill>
              </a:rPr>
              <a:t>ORDER BY </a:t>
            </a:r>
            <a:r>
              <a:rPr lang="en-US" sz="2800" dirty="0" err="1">
                <a:solidFill>
                  <a:schemeClr val="bg1"/>
                </a:solidFill>
              </a:rPr>
              <a:t>b.price</a:t>
            </a:r>
            <a:r>
              <a:rPr lang="en-US" sz="2800" dirty="0">
                <a:solidFill>
                  <a:schemeClr val="bg1"/>
                </a:solidFill>
              </a:rPr>
              <a:t> DESC		</a:t>
            </a:r>
          </a:p>
          <a:p>
            <a:r>
              <a:rPr lang="en-US" sz="2800" dirty="0">
                <a:solidFill>
                  <a:schemeClr val="bg1"/>
                </a:solidFill>
              </a:rPr>
              <a:t>LIMIT 1;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181100" y="1672709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097280" y="4472642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A164E0-82F8-5D4F-36CF-38F935C00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5" y="5113091"/>
            <a:ext cx="3682409" cy="110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544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Q4&gt; Most common pizza size ordered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select </a:t>
            </a:r>
            <a:r>
              <a:rPr lang="en-US" sz="3200" dirty="0" err="1">
                <a:solidFill>
                  <a:schemeClr val="bg1"/>
                </a:solidFill>
              </a:rPr>
              <a:t>a.size</a:t>
            </a:r>
            <a:r>
              <a:rPr lang="en-US" sz="3200" dirty="0">
                <a:solidFill>
                  <a:schemeClr val="bg1"/>
                </a:solidFill>
              </a:rPr>
              <a:t>, count(</a:t>
            </a:r>
            <a:r>
              <a:rPr lang="en-US" sz="3200" dirty="0" err="1">
                <a:solidFill>
                  <a:schemeClr val="bg1"/>
                </a:solidFill>
              </a:rPr>
              <a:t>b.quantity</a:t>
            </a:r>
            <a:r>
              <a:rPr lang="en-US" sz="3200" dirty="0">
                <a:solidFill>
                  <a:schemeClr val="bg1"/>
                </a:solidFill>
              </a:rPr>
              <a:t>) from pizzas as </a:t>
            </a:r>
            <a:r>
              <a:rPr lang="en-US" sz="3200" dirty="0" err="1">
                <a:solidFill>
                  <a:schemeClr val="bg1"/>
                </a:solidFill>
              </a:rPr>
              <a:t>ajoin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order_details</a:t>
            </a:r>
            <a:r>
              <a:rPr lang="en-US" sz="3200" dirty="0">
                <a:solidFill>
                  <a:schemeClr val="bg1"/>
                </a:solidFill>
              </a:rPr>
              <a:t> as b on </a:t>
            </a:r>
            <a:r>
              <a:rPr lang="en-US" sz="3200" dirty="0" err="1">
                <a:solidFill>
                  <a:schemeClr val="bg1"/>
                </a:solidFill>
              </a:rPr>
              <a:t>a.pizza_id</a:t>
            </a:r>
            <a:r>
              <a:rPr lang="en-US" sz="3200" dirty="0">
                <a:solidFill>
                  <a:schemeClr val="bg1"/>
                </a:solidFill>
              </a:rPr>
              <a:t> = </a:t>
            </a:r>
            <a:r>
              <a:rPr lang="en-US" sz="3200" dirty="0" err="1">
                <a:solidFill>
                  <a:schemeClr val="bg1"/>
                </a:solidFill>
              </a:rPr>
              <a:t>b.pizza_idgroup</a:t>
            </a:r>
            <a:r>
              <a:rPr lang="en-US" sz="3200" dirty="0">
                <a:solidFill>
                  <a:schemeClr val="bg1"/>
                </a:solidFill>
              </a:rPr>
              <a:t> by 1order by count(</a:t>
            </a:r>
            <a:r>
              <a:rPr lang="en-US" sz="3200" dirty="0" err="1">
                <a:solidFill>
                  <a:schemeClr val="bg1"/>
                </a:solidFill>
              </a:rPr>
              <a:t>b.quantity</a:t>
            </a:r>
            <a:r>
              <a:rPr lang="en-US" sz="3200" dirty="0">
                <a:solidFill>
                  <a:schemeClr val="bg1"/>
                </a:solidFill>
              </a:rPr>
              <a:t>) desc;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181100" y="1672709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097280" y="4472642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9ED8E3-AE91-4EF6-03BB-28D8E09BE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5" y="5103584"/>
            <a:ext cx="1771650" cy="115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471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Q5&gt; LIST 5 MOST ORDERED PIZZA TYPES WITH QTY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select a.name, count(</a:t>
            </a:r>
            <a:r>
              <a:rPr lang="en-US" sz="2800" dirty="0" err="1">
                <a:solidFill>
                  <a:schemeClr val="bg1"/>
                </a:solidFill>
              </a:rPr>
              <a:t>b.quantity</a:t>
            </a:r>
            <a:r>
              <a:rPr lang="en-US" sz="2800" dirty="0">
                <a:solidFill>
                  <a:schemeClr val="bg1"/>
                </a:solidFill>
              </a:rPr>
              <a:t>) as qty from </a:t>
            </a:r>
            <a:r>
              <a:rPr lang="en-US" sz="2800" dirty="0" err="1">
                <a:solidFill>
                  <a:schemeClr val="bg1"/>
                </a:solidFill>
              </a:rPr>
              <a:t>pizza_types</a:t>
            </a:r>
            <a:r>
              <a:rPr lang="en-US" sz="2800" dirty="0">
                <a:solidFill>
                  <a:schemeClr val="bg1"/>
                </a:solidFill>
              </a:rPr>
              <a:t> as a join pizzas as c  on </a:t>
            </a:r>
            <a:r>
              <a:rPr lang="en-US" sz="2800" dirty="0" err="1">
                <a:solidFill>
                  <a:schemeClr val="bg1"/>
                </a:solidFill>
              </a:rPr>
              <a:t>a.pizza_type_id</a:t>
            </a:r>
            <a:r>
              <a:rPr lang="en-US" sz="2800" dirty="0">
                <a:solidFill>
                  <a:schemeClr val="bg1"/>
                </a:solidFill>
              </a:rPr>
              <a:t> = </a:t>
            </a:r>
            <a:r>
              <a:rPr lang="en-US" sz="2800" dirty="0" err="1">
                <a:solidFill>
                  <a:schemeClr val="bg1"/>
                </a:solidFill>
              </a:rPr>
              <a:t>c.pizza_type_idjoin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order_details</a:t>
            </a:r>
            <a:r>
              <a:rPr lang="en-US" sz="2800" dirty="0">
                <a:solidFill>
                  <a:schemeClr val="bg1"/>
                </a:solidFill>
              </a:rPr>
              <a:t> as b on </a:t>
            </a:r>
            <a:r>
              <a:rPr lang="en-US" sz="2800" dirty="0" err="1">
                <a:solidFill>
                  <a:schemeClr val="bg1"/>
                </a:solidFill>
              </a:rPr>
              <a:t>c.pizza_id</a:t>
            </a:r>
            <a:r>
              <a:rPr lang="en-US" sz="2800" dirty="0">
                <a:solidFill>
                  <a:schemeClr val="bg1"/>
                </a:solidFill>
              </a:rPr>
              <a:t> = </a:t>
            </a:r>
            <a:r>
              <a:rPr lang="en-US" sz="2800" dirty="0" err="1">
                <a:solidFill>
                  <a:schemeClr val="bg1"/>
                </a:solidFill>
              </a:rPr>
              <a:t>b.pizza_idgroup</a:t>
            </a:r>
            <a:r>
              <a:rPr lang="en-US" sz="2800" dirty="0">
                <a:solidFill>
                  <a:schemeClr val="bg1"/>
                </a:solidFill>
              </a:rPr>
              <a:t> by 1order by 2 </a:t>
            </a:r>
            <a:r>
              <a:rPr lang="en-US" sz="2800" dirty="0" err="1">
                <a:solidFill>
                  <a:schemeClr val="bg1"/>
                </a:solidFill>
              </a:rPr>
              <a:t>desclimit</a:t>
            </a:r>
            <a:r>
              <a:rPr lang="en-US" sz="2800" dirty="0">
                <a:solidFill>
                  <a:schemeClr val="bg1"/>
                </a:solidFill>
              </a:rPr>
              <a:t> 5;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097280" y="1638300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097280" y="4161935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CE2349-AA20-D0D6-3899-F3D81E87A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5" y="4816257"/>
            <a:ext cx="3190876" cy="148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515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Q6&gt; FIND TOTAL QTY OF EACH PIZZA CATEGORY ORDERED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sum(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a.quantity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), 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b.category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order_details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ajoin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pizzas as c on 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a.pizza_id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c.pizza_idjoin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pizza_types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b on 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c.pizza_type_id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b.pizza_type_idgroup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2;</a:t>
            </a:r>
            <a:endParaRPr lang="en-IN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097280" y="1638300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097280" y="4161935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9364D5-E3CC-6F26-ED02-F5ED7FADA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5" y="4824355"/>
            <a:ext cx="2528906" cy="142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953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Q7&gt; DISTRIBUTION OF ORDERS BY HOUR OF THE DAY 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count(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order_id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as 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tot_orders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, HOUR(time) FROM </a:t>
            </a:r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ordersgroup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HOUR(time);</a:t>
            </a:r>
            <a:endParaRPr lang="en-IN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097280" y="1638300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097280" y="4161935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789C08-FAF5-12E4-6291-F28E3938C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4" y="4802569"/>
            <a:ext cx="2002155" cy="147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254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6DA8B000-4DE7-3F74-2BF6-F11912104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23097"/>
          </a:xfrm>
        </p:spPr>
        <p:txBody>
          <a:bodyPr>
            <a:normAutofit/>
          </a:bodyPr>
          <a:lstStyle/>
          <a:p>
            <a:pPr algn="ctr"/>
            <a:r>
              <a:rPr lang="en-US" sz="3500" u="sng" dirty="0">
                <a:solidFill>
                  <a:srgbClr val="0070C0"/>
                </a:solidFill>
              </a:rPr>
              <a:t>Q8&gt; CATEGORY-WISE DISTRIBUTION OF PIZZAS </a:t>
            </a:r>
          </a:p>
        </p:txBody>
      </p:sp>
      <p:pic>
        <p:nvPicPr>
          <p:cNvPr id="9" name="Picture 8" descr="A stack of black slate">
            <a:extLst>
              <a:ext uri="{FF2B5EF4-FFF2-40B4-BE49-F238E27FC236}">
                <a16:creationId xmlns:a16="http://schemas.microsoft.com/office/drawing/2014/main" id="{789F3223-D151-9AB7-D7A1-40A3BB247B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4" b="25010"/>
          <a:stretch/>
        </p:blipFill>
        <p:spPr>
          <a:xfrm>
            <a:off x="1097280" y="1628775"/>
            <a:ext cx="10058400" cy="4724400"/>
          </a:xfrm>
          <a:prstGeom prst="rect">
            <a:avLst/>
          </a:prstGeom>
          <a:noFill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04D2F5-5A48-DFF6-618E-8ECE85CE77BB}"/>
              </a:ext>
            </a:extLst>
          </p:cNvPr>
          <p:cNvSpPr txBox="1"/>
          <p:nvPr/>
        </p:nvSpPr>
        <p:spPr>
          <a:xfrm>
            <a:off x="1190625" y="2314575"/>
            <a:ext cx="8505825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a.category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count(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b.order_id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as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tot_count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pizza_types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aJOIN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pizzas as con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a.pizza_type_id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c.pizza_type_idJOIN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order_details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don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c.pizza_id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d.pizza_idjoin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orders as b on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d.order_id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b.order_idGROUP</a:t>
            </a: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1;</a:t>
            </a:r>
            <a:endParaRPr lang="en-IN" sz="2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F08FF8-4F65-7679-B750-8CA9711D589D}"/>
              </a:ext>
            </a:extLst>
          </p:cNvPr>
          <p:cNvSpPr txBox="1"/>
          <p:nvPr/>
        </p:nvSpPr>
        <p:spPr>
          <a:xfrm>
            <a:off x="1097280" y="1638300"/>
            <a:ext cx="20955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highlight>
                  <a:srgbClr val="FFFF00"/>
                </a:highlight>
              </a:rPr>
              <a:t>SYNTAX: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4C920-B7AF-320A-3ECB-63CC42C47CA8}"/>
              </a:ext>
            </a:extLst>
          </p:cNvPr>
          <p:cNvSpPr txBox="1"/>
          <p:nvPr/>
        </p:nvSpPr>
        <p:spPr>
          <a:xfrm>
            <a:off x="1097280" y="4161935"/>
            <a:ext cx="20955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500" dirty="0">
                <a:highlight>
                  <a:srgbClr val="FFFF00"/>
                </a:highlight>
              </a:rPr>
              <a:t>ANSWER: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CE0B17-453C-2824-F536-1D782ACA9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5" y="4792877"/>
            <a:ext cx="1961674" cy="146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89585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{5D9A74AB-9148-4448-B752-71B751DEA94D}tf22712842_win32</Template>
  <TotalTime>65</TotalTime>
  <Words>979</Words>
  <Application>Microsoft Office PowerPoint</Application>
  <PresentationFormat>Widescreen</PresentationFormat>
  <Paragraphs>56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Bookman Old Style</vt:lpstr>
      <vt:lpstr>Calibri</vt:lpstr>
      <vt:lpstr>Franklin Gothic Book</vt:lpstr>
      <vt:lpstr>Tahoma</vt:lpstr>
      <vt:lpstr>Custom</vt:lpstr>
      <vt:lpstr>PIZZA STORE SALES ANALYSIS SQL</vt:lpstr>
      <vt:lpstr>Q1 &gt; Total number of orders placed</vt:lpstr>
      <vt:lpstr>Q2 &gt; Total Revenue generated from store </vt:lpstr>
      <vt:lpstr>Q3&gt; Highest priced pizza </vt:lpstr>
      <vt:lpstr>Q4&gt; Most common pizza size ordered</vt:lpstr>
      <vt:lpstr>Q5&gt; LIST 5 MOST ORDERED PIZZA TYPES WITH QTY</vt:lpstr>
      <vt:lpstr>Q6&gt; FIND TOTAL QTY OF EACH PIZZA CATEGORY ORDERED</vt:lpstr>
      <vt:lpstr>Q7&gt; DISTRIBUTION OF ORDERS BY HOUR OF THE DAY </vt:lpstr>
      <vt:lpstr>Q8&gt; CATEGORY-WISE DISTRIBUTION OF PIZZAS </vt:lpstr>
      <vt:lpstr>Q9&gt; CALCULATE AVG NUMBERS OF PIZZA ORDERED PER DAY</vt:lpstr>
      <vt:lpstr>Q10&gt; FIND MOST ORDERED PIZZA NAME BASED ON REVENUE</vt:lpstr>
      <vt:lpstr>Q11&gt; PERCENTAGE CONTRIBUTION OF EACH PIZZA CATEGORY  TO TOTAL REVENUE </vt:lpstr>
      <vt:lpstr>Q12&gt; ANALYZE CUMMULATIVE REVENUE GENERATED </vt:lpstr>
      <vt:lpstr>Q13&gt; Top 3 most ordered pizza name based on revenue, for each pizza category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STORE SALES ANALYSIS SQL</dc:title>
  <dc:creator>vkskumar390@gmail.com</dc:creator>
  <cp:lastModifiedBy>vkskumar390@gmail.com</cp:lastModifiedBy>
  <cp:revision>12</cp:revision>
  <dcterms:created xsi:type="dcterms:W3CDTF">2024-06-01T10:47:08Z</dcterms:created>
  <dcterms:modified xsi:type="dcterms:W3CDTF">2024-06-01T11:52:28Z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